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4" r:id="rId5"/>
    <p:sldId id="265" r:id="rId6"/>
    <p:sldId id="267" r:id="rId7"/>
    <p:sldId id="266" r:id="rId8"/>
    <p:sldId id="261" r:id="rId9"/>
    <p:sldId id="268" r:id="rId10"/>
    <p:sldId id="269" r:id="rId11"/>
    <p:sldId id="25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590" autoAdjust="0"/>
  </p:normalViewPr>
  <p:slideViewPr>
    <p:cSldViewPr>
      <p:cViewPr>
        <p:scale>
          <a:sx n="78" d="100"/>
          <a:sy n="78" d="100"/>
        </p:scale>
        <p:origin x="-28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88640"/>
            <a:ext cx="1512168" cy="65527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835696" y="188640"/>
            <a:ext cx="7147126" cy="6526508"/>
          </a:xfrm>
          <a:prstGeom prst="rect">
            <a:avLst/>
          </a:prstGeom>
          <a:blipFill>
            <a:blip r:embed="rId1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7524328" y="0"/>
            <a:ext cx="16196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" descr="http://www.playcast.ru/uploads/2015/02/09/12027652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9511" y="332657"/>
            <a:ext cx="3235649" cy="6408712"/>
          </a:xfrm>
          <a:prstGeom prst="rect">
            <a:avLst/>
          </a:prstGeom>
          <a:noFill/>
        </p:spPr>
      </p:pic>
      <p:pic>
        <p:nvPicPr>
          <p:cNvPr id="45" name="Picture 4" descr="http://img-fotki.yandex.ru/get/5409/47407354.274/0_8e961_2109d486_S.png"/>
          <p:cNvPicPr>
            <a:picLocks noChangeAspect="1" noChangeArrowheads="1"/>
          </p:cNvPicPr>
          <p:nvPr userDrawn="1"/>
        </p:nvPicPr>
        <p:blipFill>
          <a:blip r:embed="rId15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24328" y="5733256"/>
            <a:ext cx="1428750" cy="8953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832624" y="908720"/>
            <a:ext cx="7059855" cy="5142185"/>
            <a:chOff x="2184423" y="1009296"/>
            <a:chExt cx="6126347" cy="541369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87089" y="1009296"/>
              <a:ext cx="6123681" cy="10692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4423" y="5936953"/>
              <a:ext cx="5084703" cy="486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123728" y="1556792"/>
            <a:ext cx="6552728" cy="3240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Перспективно-целевой проект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«Ступени профессионального мастерства»</a:t>
            </a:r>
            <a:endParaRPr lang="ru-RU" sz="3600" dirty="0">
              <a:solidFill>
                <a:schemeClr val="tx2">
                  <a:lumMod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1" y="18864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Муниципальное бюджетное дошкольное образовательное учреждение  </a:t>
            </a:r>
            <a:r>
              <a:rPr lang="ru-RU" dirty="0" smtClean="0"/>
              <a:t> </a:t>
            </a:r>
            <a:r>
              <a:rPr lang="ru-RU" dirty="0"/>
              <a:t>«Детский сад № 7 «Одуванчик» г. Назарово Красноярского края 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63207" y="528448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Руководитель проекта </a:t>
            </a:r>
            <a:r>
              <a:rPr lang="ru-RU" sz="1400" dirty="0" smtClean="0"/>
              <a:t>: Ягупова Наталья Викторовна, старший воспитатель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/>
          </p:cNvSpPr>
          <p:nvPr>
            <p:ph type="title"/>
          </p:nvPr>
        </p:nvSpPr>
        <p:spPr>
          <a:xfrm>
            <a:off x="2843808" y="680264"/>
            <a:ext cx="5915000" cy="4738538"/>
          </a:xfrm>
        </p:spPr>
        <p:txBody>
          <a:bodyPr/>
          <a:lstStyle/>
          <a:p>
            <a:pPr algn="r"/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«Чем выше и дальше каждый из нас идет, тем яснее видит, что предела достижений совершенства не существует. Дело не в том, какой высоты ты достигнешь сегодня, </a:t>
            </a:r>
            <a:b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 том, чтобы двигаться вперёд вместе с вечным движением жизни»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012160" y="5157192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Е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И. 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Рерих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60" y="260649"/>
            <a:ext cx="3360374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42" y="3861048"/>
            <a:ext cx="3456568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360179" cy="25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37" y="671752"/>
            <a:ext cx="3360373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49289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Благодарим за внимание!</a:t>
            </a:r>
            <a:endParaRPr lang="ru-RU" altLang="ru-RU" sz="3600" b="1" dirty="0">
              <a:solidFill>
                <a:schemeClr val="accent3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76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Творческая</a:t>
            </a: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группа проекта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31840" y="1412777"/>
            <a:ext cx="5112568" cy="16561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altLang="ru-RU" sz="2000" b="1" i="1" dirty="0" smtClean="0"/>
              <a:t>Ягупова Н.В., старший воспитатель  </a:t>
            </a:r>
          </a:p>
          <a:p>
            <a:pPr>
              <a:spcAft>
                <a:spcPts val="1200"/>
              </a:spcAft>
            </a:pPr>
            <a:r>
              <a:rPr lang="ru-RU" altLang="ru-RU" sz="2000" b="1" i="1" dirty="0" smtClean="0"/>
              <a:t> </a:t>
            </a:r>
            <a:r>
              <a:rPr lang="ru-RU" altLang="ru-RU" sz="2000" b="1" i="1" dirty="0" err="1" smtClean="0"/>
              <a:t>Рудова</a:t>
            </a:r>
            <a:r>
              <a:rPr lang="ru-RU" altLang="ru-RU" sz="2000" b="1" i="1" dirty="0" smtClean="0"/>
              <a:t> С.В., педагог высшей категории</a:t>
            </a:r>
          </a:p>
          <a:p>
            <a:pPr>
              <a:spcAft>
                <a:spcPts val="1200"/>
              </a:spcAft>
            </a:pPr>
            <a:r>
              <a:rPr lang="ru-RU" altLang="ru-RU" sz="2000" b="1" i="1" dirty="0" smtClean="0"/>
              <a:t>Петрова Р.О., педагог-психолог 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4"/>
          <a:stretch/>
        </p:blipFill>
        <p:spPr bwMode="auto">
          <a:xfrm>
            <a:off x="3131840" y="3068960"/>
            <a:ext cx="4679702" cy="30891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6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416824" cy="1143000"/>
          </a:xfrm>
        </p:spPr>
        <p:txBody>
          <a:bodyPr/>
          <a:lstStyle/>
          <a:p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</a:rPr>
              <a:t>Основные 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причины</a:t>
            </a:r>
            <a:b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нежелания работать в детском саду:</a:t>
            </a:r>
            <a:r>
              <a:rPr lang="ru-RU" altLang="ru-RU" sz="3600" b="1" dirty="0">
                <a:solidFill>
                  <a:srgbClr val="FFC000"/>
                </a:solidFill>
              </a:rPr>
              <a:t/>
            </a:r>
            <a:br>
              <a:rPr lang="ru-RU" altLang="ru-RU" sz="3600" b="1" dirty="0">
                <a:solidFill>
                  <a:srgbClr val="FFC000"/>
                </a:solidFill>
              </a:rPr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556792"/>
            <a:ext cx="5904656" cy="3729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"/>
              </a:spcBef>
              <a:spcAft>
                <a:spcPts val="90"/>
              </a:spcAft>
            </a:pPr>
            <a:r>
              <a:rPr lang="ru-RU" sz="2000" dirty="0">
                <a:solidFill>
                  <a:srgbClr val="40404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Недостаточная мотивация на работу;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90"/>
              </a:spcBef>
              <a:spcAft>
                <a:spcPts val="90"/>
              </a:spcAft>
            </a:pPr>
            <a:r>
              <a:rPr lang="ru-RU" sz="2000" dirty="0">
                <a:solidFill>
                  <a:srgbClr val="40404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Вынужденно большая нагрузка при слабой методической и технической оснащенности </a:t>
            </a:r>
            <a:r>
              <a:rPr lang="ru-RU" sz="2000" dirty="0" err="1">
                <a:solidFill>
                  <a:srgbClr val="40404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воспитательно</a:t>
            </a:r>
            <a:r>
              <a:rPr lang="ru-RU" sz="2000" dirty="0">
                <a:solidFill>
                  <a:srgbClr val="40404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-образовательного процесса;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90"/>
              </a:spcBef>
              <a:spcAft>
                <a:spcPts val="90"/>
              </a:spcAft>
            </a:pPr>
            <a:r>
              <a:rPr lang="ru-RU" sz="2000" dirty="0">
                <a:solidFill>
                  <a:srgbClr val="40404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Недостаточная методическая поддержка;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90"/>
              </a:spcBef>
              <a:spcAft>
                <a:spcPts val="90"/>
              </a:spcAft>
            </a:pPr>
            <a:r>
              <a:rPr lang="ru-RU" sz="2000" dirty="0">
                <a:solidFill>
                  <a:srgbClr val="40404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Высокие требования, как со стороны администрации, так и со стороны общества;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90"/>
              </a:spcBef>
              <a:spcAft>
                <a:spcPts val="90"/>
              </a:spcAft>
            </a:pPr>
            <a:r>
              <a:rPr lang="ru-RU" sz="2000" dirty="0">
                <a:solidFill>
                  <a:srgbClr val="40404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Отсутствие, часто и в перспективе, жилья;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90"/>
              </a:spcBef>
              <a:spcAft>
                <a:spcPts val="90"/>
              </a:spcAft>
            </a:pPr>
            <a:r>
              <a:rPr lang="ru-RU" sz="2000" dirty="0">
                <a:solidFill>
                  <a:srgbClr val="40404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Неудовлетворенность уровнем заработной платы.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196752"/>
            <a:ext cx="64087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Цель проекта: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создание </a:t>
            </a:r>
            <a:r>
              <a:rPr lang="ru-RU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 </a:t>
            </a:r>
            <a:r>
              <a:rPr lang="ru-RU" sz="24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МБДОУ </a:t>
            </a:r>
            <a:r>
              <a:rPr lang="ru-RU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условий для профессионального роста </a:t>
            </a:r>
            <a:r>
              <a:rPr lang="ru-RU" sz="24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молодых педагогов, </a:t>
            </a:r>
            <a:r>
              <a:rPr lang="ru-RU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способствующих снижению проблем адаптации и успешному вхождению в профессиональную деятельность молодого педагога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90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/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980729"/>
            <a:ext cx="655272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обеспечить </a:t>
            </a: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наиболее лёгкую адаптацию </a:t>
            </a:r>
            <a:r>
              <a:rPr lang="ru-RU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молодых специалистов  </a:t>
            </a: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коллективе.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использовать  </a:t>
            </a: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эффективные формы повышения профессиональной компетентности и профессионального мастерства </a:t>
            </a:r>
            <a:r>
              <a:rPr lang="ru-RU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молодых специалистов, </a:t>
            </a: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 информационное пространство для самостоятельного  овладения профессиональными знаниями;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способствовать </a:t>
            </a: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формированию индивидуального стиля творческой деятельности;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создать </a:t>
            </a: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педагогические условия, способствующие мотивации для профессионального развития педагога;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установить </a:t>
            </a: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отношения сотрудничества и взаимодействия между </a:t>
            </a:r>
            <a:r>
              <a:rPr lang="ru-RU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молодыми </a:t>
            </a: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опытными педагогами.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приобщать </a:t>
            </a:r>
            <a:r>
              <a:rPr lang="ru-RU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молодых педагогов </a:t>
            </a: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корпоративной культуре.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72808" cy="648072"/>
          </a:xfrm>
        </p:spPr>
        <p:txBody>
          <a:bodyPr/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Прогнозируемые результаты: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908720"/>
            <a:ext cx="6552728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пополнение нормативной базы дошкольного учреждения, регламентирующей сопровождение </a:t>
            </a:r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молодых педагогов;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ускорение процесса профессионального становления молодого специалиста;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дальнейшее улучшение профессионализма </a:t>
            </a:r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молодых педагогов </a:t>
            </a:r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МБДОУ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выработка механизмов, как взаимодействия педагогов, так и повышения их профессионализма на постоянно действующей основе;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успешное прохождение аттестации для повышения уровня квалификации </a:t>
            </a:r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молодого специалиста;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постепенное приобщение к традициям учреждения, к корпоративному взаимодействию;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активизация процесса самообразования молодого специалиста;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модели системной работы с молодыми педагогами  в дошкольном учреждении;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улучшение качества </a:t>
            </a:r>
            <a:r>
              <a:rPr lang="ru-RU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воспитательно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-образовательного процесса в </a:t>
            </a:r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МБДОУ</a:t>
            </a:r>
            <a:endParaRPr lang="ru-RU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Этапы реализации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196752"/>
            <a:ext cx="6120680" cy="4303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sz="2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( ступень) </a:t>
            </a:r>
            <a:r>
              <a:rPr lang="ru-RU" sz="2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адаптация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утверждение профессиональной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ru-RU" sz="2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этап(ступень) -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самореализация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выработка собственного профессионального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стиля</a:t>
            </a:r>
            <a:endParaRPr lang="ru-RU" sz="2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</a:t>
            </a:r>
            <a:r>
              <a:rPr lang="ru-RU" sz="2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(ступень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)- профессиональное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мастерство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704856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Первая ступень 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профессионального мастерства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882423"/>
            <a:ext cx="5760640" cy="3329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450"/>
              </a:spcBef>
              <a:spcAft>
                <a:spcPts val="450"/>
              </a:spcAft>
              <a:buClr>
                <a:srgbClr val="0BD0D9"/>
              </a:buClr>
              <a:buSzPct val="95000"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направления работы: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Адаптационная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профессиональной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коммуникации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творческой индивидуальности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Мотивация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самообразования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Психологическая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ts val="450"/>
              </a:spcBef>
              <a:spcAft>
                <a:spcPts val="450"/>
              </a:spcAft>
              <a:buClr>
                <a:srgbClr val="0BD0D9"/>
              </a:buClr>
              <a:buSzPct val="95000"/>
            </a:pPr>
            <a:endParaRPr lang="ru-RU" altLang="ru-RU" sz="3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380312" cy="778098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вовлечения молодого специалиста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 повышения квалификации</a:t>
            </a:r>
            <a:r>
              <a:rPr lang="ru-RU" sz="2700" b="1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700" b="1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340768"/>
            <a:ext cx="6552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b="1" dirty="0" smtClean="0"/>
              <a:t>-педагогическое </a:t>
            </a:r>
            <a:r>
              <a:rPr lang="ru-RU" altLang="ru-RU" sz="2000" b="1" dirty="0"/>
              <a:t>проектирование;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/>
              <a:t>работа с инструктивно-нормативными документами;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-решение </a:t>
            </a:r>
            <a:r>
              <a:rPr lang="ru-RU" altLang="ru-RU" sz="2000" b="1" dirty="0"/>
              <a:t>педагогических </a:t>
            </a:r>
            <a:r>
              <a:rPr lang="ru-RU" altLang="ru-RU" sz="2000" b="1" dirty="0" smtClean="0"/>
              <a:t>ситуаций;</a:t>
            </a:r>
            <a:endParaRPr lang="ru-RU" altLang="ru-RU" sz="2000" b="1" dirty="0"/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-тренинги, дискуссия, деловые </a:t>
            </a:r>
            <a:r>
              <a:rPr lang="ru-RU" altLang="ru-RU" sz="2000" b="1" dirty="0"/>
              <a:t>игры;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-активно-игровые </a:t>
            </a:r>
            <a:r>
              <a:rPr lang="ru-RU" altLang="ru-RU" sz="2000" b="1" dirty="0"/>
              <a:t>методы;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-творческая </a:t>
            </a:r>
            <a:r>
              <a:rPr lang="ru-RU" altLang="ru-RU" sz="2000" b="1" dirty="0"/>
              <a:t>гостиная;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-эстафета </a:t>
            </a:r>
            <a:r>
              <a:rPr lang="ru-RU" altLang="ru-RU" sz="2000" b="1" dirty="0"/>
              <a:t>педагогического мастерства;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-профессиональные </a:t>
            </a:r>
            <a:r>
              <a:rPr lang="ru-RU" altLang="ru-RU" sz="2000" b="1" dirty="0"/>
              <a:t>конкурсы</a:t>
            </a:r>
            <a:r>
              <a:rPr lang="ru-RU" altLang="ru-RU" sz="2000" b="1" dirty="0" smtClean="0"/>
              <a:t>;</a:t>
            </a:r>
            <a:endParaRPr lang="ru-RU" altLang="ru-RU" sz="2000" b="1" dirty="0"/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-имитация </a:t>
            </a:r>
            <a:r>
              <a:rPr lang="ru-RU" altLang="ru-RU" sz="2000" b="1" dirty="0"/>
              <a:t>конкретной ситуации;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-написание </a:t>
            </a:r>
            <a:r>
              <a:rPr lang="ru-RU" altLang="ru-RU" sz="2000" b="1" dirty="0"/>
              <a:t>творческих работ;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-интернет-поиск </a:t>
            </a:r>
            <a:r>
              <a:rPr lang="ru-RU" altLang="ru-RU" sz="2000" b="1" dirty="0"/>
              <a:t>под определенное задание;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-часы </a:t>
            </a:r>
            <a:r>
              <a:rPr lang="ru-RU" altLang="ru-RU" sz="2000" b="1" dirty="0"/>
              <a:t>заинтересованного информационного обмена;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-посещение </a:t>
            </a:r>
            <a:r>
              <a:rPr lang="ru-RU" altLang="ru-RU" sz="2000" b="1" dirty="0"/>
              <a:t>занятий и мероприятий, проводимых </a:t>
            </a:r>
            <a:r>
              <a:rPr lang="ru-RU" altLang="ru-RU" sz="2000" b="1" dirty="0" smtClean="0"/>
              <a:t>-коллегами </a:t>
            </a:r>
            <a:r>
              <a:rPr lang="ru-RU" altLang="ru-RU" sz="2000" b="1" dirty="0"/>
              <a:t>с последующим анализом;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-совместная </a:t>
            </a:r>
            <a:r>
              <a:rPr lang="ru-RU" altLang="ru-RU" sz="2000" b="1" dirty="0"/>
              <a:t>с наставником работа по подготовке </a:t>
            </a:r>
            <a:r>
              <a:rPr lang="ru-RU" altLang="ru-RU" sz="2000" b="1" dirty="0" smtClean="0"/>
              <a:t>педагогических </a:t>
            </a:r>
            <a:r>
              <a:rPr lang="ru-RU" altLang="ru-RU" sz="2000" b="1" dirty="0"/>
              <a:t>мероприятий;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-разработка </a:t>
            </a:r>
            <a:r>
              <a:rPr lang="ru-RU" altLang="ru-RU" sz="2000" b="1" dirty="0"/>
              <a:t>и реализация индивидуальных </a:t>
            </a:r>
            <a:endParaRPr lang="ru-RU" altLang="ru-RU" sz="2000" b="1" dirty="0" smtClean="0"/>
          </a:p>
          <a:p>
            <a:pPr>
              <a:lnSpc>
                <a:spcPct val="80000"/>
              </a:lnSpc>
            </a:pPr>
            <a:r>
              <a:rPr lang="ru-RU" altLang="ru-RU" sz="2000" b="1" dirty="0" smtClean="0"/>
              <a:t>профессиональных </a:t>
            </a:r>
            <a:r>
              <a:rPr lang="ru-RU" altLang="ru-RU" sz="2000" b="1" dirty="0"/>
              <a:t>программ и т.д</a:t>
            </a:r>
            <a:r>
              <a:rPr lang="ru-RU" altLang="ru-RU" sz="2000" b="1" dirty="0" smtClean="0"/>
              <a:t>.</a:t>
            </a: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012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491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Презентация PowerPoint</vt:lpstr>
      <vt:lpstr>Творческая группа проекта</vt:lpstr>
      <vt:lpstr>Основные причины  нежелания работать в детском саду: </vt:lpstr>
      <vt:lpstr>Презентация PowerPoint</vt:lpstr>
      <vt:lpstr>Задачи:</vt:lpstr>
      <vt:lpstr>Прогнозируемые результаты:</vt:lpstr>
      <vt:lpstr>Этапы реализации проекта</vt:lpstr>
      <vt:lpstr>Первая ступень  профессионального мастерства</vt:lpstr>
      <vt:lpstr>Способы вовлечения молодого специалиста  в процесс повышения квалификации </vt:lpstr>
      <vt:lpstr>«Чем выше и дальше каждый из нас идет, тем яснее видит, что предела достижений совершенства не существует. Дело не в том, какой высоты ты достигнешь сегодня,  а в том, чтобы двигаться вперёд вместе с вечным движением жизни»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Sdf</cp:lastModifiedBy>
  <cp:revision>23</cp:revision>
  <dcterms:created xsi:type="dcterms:W3CDTF">2014-07-06T18:18:01Z</dcterms:created>
  <dcterms:modified xsi:type="dcterms:W3CDTF">2019-04-17T02:48:18Z</dcterms:modified>
</cp:coreProperties>
</file>